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4"/>
  </p:handoutMasterIdLst>
  <p:sldIdLst>
    <p:sldId id="256" r:id="rId3"/>
    <p:sldId id="16602705" r:id="rId5"/>
    <p:sldId id="16602706" r:id="rId6"/>
    <p:sldId id="16602707" r:id="rId7"/>
    <p:sldId id="16602708" r:id="rId8"/>
    <p:sldId id="16602709" r:id="rId9"/>
    <p:sldId id="16602710" r:id="rId10"/>
    <p:sldId id="16602711" r:id="rId11"/>
    <p:sldId id="16602712" r:id="rId12"/>
    <p:sldId id="294" r:id="rId13"/>
  </p:sldIdLst>
  <p:sldSz cx="12192000" cy="6858000"/>
  <p:notesSz cx="7103745" cy="10234295"/>
  <p:embeddedFontLst>
    <p:embeddedFont>
      <p:font typeface="汉仪正圆 55简" panose="00020600040101010101" charset="-122"/>
      <p:regular r:id="rId18"/>
    </p:embeddedFont>
    <p:embeddedFont>
      <p:font typeface="Calibri" panose="020F0502020204030204" pitchFamily="34" charset="0"/>
      <p:regular r:id="rId19"/>
      <p:bold r:id="rId20"/>
      <p:italic r:id="rId21"/>
      <p:boldItalic r:id="rId22"/>
    </p:embeddedFont>
    <p:embeddedFont>
      <p:font typeface="汉仪雅酷黑W" panose="00020600040101010101" charset="-122"/>
      <p:regular r:id="rId23"/>
    </p:embeddedFont>
    <p:embeddedFont>
      <p:font typeface="钉钉进步体" panose="00020600040101010101" pitchFamily="18"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1" autoAdjust="0"/>
    <p:restoredTop sz="91947" autoAdjust="0"/>
  </p:normalViewPr>
  <p:slideViewPr>
    <p:cSldViewPr snapToGrid="0">
      <p:cViewPr varScale="1">
        <p:scale>
          <a:sx n="93" d="100"/>
          <a:sy n="93" d="100"/>
        </p:scale>
        <p:origin x="198"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8.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10.xml"/><Relationship Id="rId7" Type="http://schemas.openxmlformats.org/officeDocument/2006/relationships/image" Target="../media/image8.png"/><Relationship Id="rId6" Type="http://schemas.openxmlformats.org/officeDocument/2006/relationships/tags" Target="../tags/tag9.xml"/><Relationship Id="rId5" Type="http://schemas.openxmlformats.org/officeDocument/2006/relationships/image" Target="../media/image7.png"/><Relationship Id="rId4" Type="http://schemas.openxmlformats.org/officeDocument/2006/relationships/tags" Target="../tags/tag8.xml"/><Relationship Id="rId3" Type="http://schemas.openxmlformats.org/officeDocument/2006/relationships/image" Target="../media/image4.png"/><Relationship Id="rId20" Type="http://schemas.openxmlformats.org/officeDocument/2006/relationships/notesSlide" Target="../notesSlides/notesSlide4.xml"/><Relationship Id="rId2" Type="http://schemas.openxmlformats.org/officeDocument/2006/relationships/tags" Target="../tags/tag7.xml"/><Relationship Id="rId19" Type="http://schemas.openxmlformats.org/officeDocument/2006/relationships/slideLayout" Target="../slideLayouts/slideLayout1.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11.jpeg"/><Relationship Id="rId12" Type="http://schemas.openxmlformats.org/officeDocument/2006/relationships/tags" Target="../tags/tag12.xml"/><Relationship Id="rId11" Type="http://schemas.openxmlformats.org/officeDocument/2006/relationships/image" Target="../media/image10.png"/><Relationship Id="rId10" Type="http://schemas.openxmlformats.org/officeDocument/2006/relationships/tags" Target="../tags/tag1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4.png"/><Relationship Id="rId2" Type="http://schemas.openxmlformats.org/officeDocument/2006/relationships/tags" Target="../tags/tag18.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2.jpeg"/><Relationship Id="rId7" Type="http://schemas.openxmlformats.org/officeDocument/2006/relationships/image" Target="../media/image21.jpe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4.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4.png"/><Relationship Id="rId2" Type="http://schemas.openxmlformats.org/officeDocument/2006/relationships/tags" Target="../tags/tag2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media/image26.png"/><Relationship Id="rId6" Type="http://schemas.openxmlformats.org/officeDocument/2006/relationships/tags" Target="../tags/tag25.xml"/><Relationship Id="rId5" Type="http://schemas.openxmlformats.org/officeDocument/2006/relationships/image" Target="../media/image25.png"/><Relationship Id="rId4" Type="http://schemas.openxmlformats.org/officeDocument/2006/relationships/tags" Target="../tags/tag24.xml"/><Relationship Id="rId3" Type="http://schemas.openxmlformats.org/officeDocument/2006/relationships/image" Target="../media/image4.png"/><Relationship Id="rId2" Type="http://schemas.openxmlformats.org/officeDocument/2006/relationships/tags" Target="../tags/tag23.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问题分析与调研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t="19626" b="13442"/>
          <a:stretch>
            <a:fillRect/>
          </a:stretch>
        </p:blipFill>
        <p:spPr>
          <a:xfrm>
            <a:off x="983614" y="1744946"/>
            <a:ext cx="3791246" cy="1898176"/>
          </a:xfrm>
          <a:prstGeom prst="rect">
            <a:avLst/>
          </a:prstGeom>
          <a:noFill/>
          <a:ln>
            <a:noFill/>
          </a:ln>
          <a:effectLst>
            <a:softEdge rad="12700"/>
          </a:effectLst>
        </p:spPr>
      </p:pic>
      <p:pic>
        <p:nvPicPr>
          <p:cNvPr id="14" name="图片 13" descr="图形用户界面,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670" y="3061335"/>
            <a:ext cx="3835400" cy="2875915"/>
          </a:xfrm>
          <a:prstGeom prst="rect">
            <a:avLst/>
          </a:prstGeom>
        </p:spPr>
      </p:pic>
      <p:sp>
        <p:nvSpPr>
          <p:cNvPr id="16" name="文本框 15"/>
          <p:cNvSpPr txBox="1"/>
          <p:nvPr/>
        </p:nvSpPr>
        <p:spPr>
          <a:xfrm>
            <a:off x="983615" y="3878580"/>
            <a:ext cx="3790950" cy="1753235"/>
          </a:xfrm>
          <a:prstGeom prst="rect">
            <a:avLst/>
          </a:prstGeom>
          <a:noFill/>
        </p:spPr>
        <p:txBody>
          <a:bodyPr wrap="square" rtlCol="0">
            <a:spAutoFit/>
          </a:bodyPr>
          <a:lstStyle/>
          <a:p>
            <a:r>
              <a:rPr lang="zh-CN" altLang="en-US" dirty="0">
                <a:solidFill>
                  <a:schemeClr val="bg1"/>
                </a:solidFill>
              </a:rPr>
              <a:t>赴中国联通浙江分公司实地调研，团队了解到数字人技术已在</a:t>
            </a:r>
            <a:r>
              <a:rPr lang="en-US" altLang="zh-CN" dirty="0">
                <a:solidFill>
                  <a:schemeClr val="bg1"/>
                </a:solidFill>
              </a:rPr>
              <a:t>K12</a:t>
            </a:r>
            <a:r>
              <a:rPr lang="zh-CN" altLang="en-US" dirty="0">
                <a:solidFill>
                  <a:schemeClr val="bg1"/>
                </a:solidFill>
              </a:rPr>
              <a:t>及高等教育中应用于智慧课堂、远程教学和个性化辅导等场景，并明确了其在低延迟高并发的实时交互、多模态情感化表达等方面的核心需求。</a:t>
            </a:r>
            <a:endParaRPr lang="zh-CN" altLang="en-US" dirty="0">
              <a:solidFill>
                <a:schemeClr val="bg1"/>
              </a:solidFill>
            </a:endParaRPr>
          </a:p>
        </p:txBody>
      </p:sp>
      <p:sp>
        <p:nvSpPr>
          <p:cNvPr id="17" name="文本框 16"/>
          <p:cNvSpPr txBox="1"/>
          <p:nvPr/>
        </p:nvSpPr>
        <p:spPr>
          <a:xfrm>
            <a:off x="6499123" y="1469351"/>
            <a:ext cx="4098670" cy="1477328"/>
          </a:xfrm>
          <a:prstGeom prst="rect">
            <a:avLst/>
          </a:prstGeom>
          <a:noFill/>
        </p:spPr>
        <p:txBody>
          <a:bodyPr wrap="square" rtlCol="0">
            <a:spAutoFit/>
          </a:bodyPr>
          <a:lstStyle/>
          <a:p>
            <a:r>
              <a:rPr lang="zh-CN" altLang="en-US" dirty="0">
                <a:solidFill>
                  <a:schemeClr val="bg1"/>
                </a:solidFill>
              </a:rPr>
              <a:t>赴云栖大会调研，深入了解人工智能在教育领域的最新应用，重点关注多智能体、大模型与数字人技术在智慧教学、个性化学习等场景中的落地实践，为项目技术选型与场景融合提供参考。</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sp>
        <p:nvSpPr>
          <p:cNvPr id="8" name="文本框 7"/>
          <p:cNvSpPr txBox="1"/>
          <p:nvPr/>
        </p:nvSpPr>
        <p:spPr>
          <a:xfrm>
            <a:off x="531349" y="1787951"/>
            <a:ext cx="1813389" cy="380143"/>
          </a:xfrm>
          <a:prstGeom prst="rect">
            <a:avLst/>
          </a:prstGeom>
          <a:noFill/>
        </p:spPr>
        <p:txBody>
          <a:bodyPr wrap="square" rtlCol="0">
            <a:spAutoFit/>
          </a:bodyPr>
          <a:lstStyle/>
          <a:p>
            <a:r>
              <a:rPr lang="zh-CN" altLang="en-US" dirty="0">
                <a:solidFill>
                  <a:schemeClr val="bg1"/>
                </a:solidFill>
                <a:latin typeface="汉仪雅酷黑-75J (正文)"/>
              </a:rPr>
              <a:t>数字人伴学系统</a:t>
            </a:r>
            <a:endParaRPr lang="zh-CN" altLang="en-US" dirty="0">
              <a:solidFill>
                <a:schemeClr val="bg1"/>
              </a:solidFill>
              <a:latin typeface="汉仪雅酷黑-75J (正文)"/>
            </a:endParaRPr>
          </a:p>
        </p:txBody>
      </p:sp>
      <p:sp>
        <p:nvSpPr>
          <p:cNvPr id="9" name="文本框 8"/>
          <p:cNvSpPr txBox="1"/>
          <p:nvPr/>
        </p:nvSpPr>
        <p:spPr>
          <a:xfrm>
            <a:off x="585289" y="4991316"/>
            <a:ext cx="3155878" cy="369332"/>
          </a:xfrm>
          <a:prstGeom prst="rect">
            <a:avLst/>
          </a:prstGeom>
          <a:noFill/>
        </p:spPr>
        <p:txBody>
          <a:bodyPr wrap="square" rtlCol="0">
            <a:spAutoFit/>
          </a:bodyPr>
          <a:lstStyle/>
          <a:p>
            <a:r>
              <a:rPr lang="zh-CN" altLang="en-US" dirty="0">
                <a:solidFill>
                  <a:schemeClr val="bg1"/>
                </a:solidFill>
              </a:rPr>
              <a:t>多智能体</a:t>
            </a:r>
            <a:r>
              <a:rPr lang="en-US" altLang="zh-CN" dirty="0">
                <a:solidFill>
                  <a:schemeClr val="bg1"/>
                </a:solidFill>
              </a:rPr>
              <a:t>-</a:t>
            </a:r>
            <a:r>
              <a:rPr lang="zh-CN" altLang="en-US" dirty="0">
                <a:solidFill>
                  <a:schemeClr val="bg1"/>
                </a:solidFill>
              </a:rPr>
              <a:t>知识库协作系统</a:t>
            </a:r>
            <a:endParaRPr lang="zh-CN" altLang="en-US" dirty="0">
              <a:solidFill>
                <a:schemeClr val="bg1"/>
              </a:solidFill>
            </a:endParaRPr>
          </a:p>
        </p:txBody>
      </p:sp>
      <p:sp>
        <p:nvSpPr>
          <p:cNvPr id="11" name="文本框 10"/>
          <p:cNvSpPr txBox="1"/>
          <p:nvPr/>
        </p:nvSpPr>
        <p:spPr>
          <a:xfrm>
            <a:off x="7200821" y="1727355"/>
            <a:ext cx="3155878" cy="369332"/>
          </a:xfrm>
          <a:prstGeom prst="rect">
            <a:avLst/>
          </a:prstGeom>
          <a:noFill/>
        </p:spPr>
        <p:txBody>
          <a:bodyPr wrap="square" rtlCol="0">
            <a:spAutoFit/>
          </a:bodyPr>
          <a:lstStyle/>
          <a:p>
            <a:r>
              <a:rPr lang="zh-CN" altLang="en-US" dirty="0">
                <a:solidFill>
                  <a:schemeClr val="bg1"/>
                </a:solidFill>
              </a:rPr>
              <a:t>多学科客制化评估系统</a:t>
            </a:r>
            <a:endParaRPr lang="zh-CN" altLang="en-US" dirty="0">
              <a:solidFill>
                <a:schemeClr val="bg1"/>
              </a:solidFill>
            </a:endParaRPr>
          </a:p>
        </p:txBody>
      </p:sp>
      <p:sp>
        <p:nvSpPr>
          <p:cNvPr id="12" name="文本框 11"/>
          <p:cNvSpPr txBox="1"/>
          <p:nvPr/>
        </p:nvSpPr>
        <p:spPr>
          <a:xfrm>
            <a:off x="7200821" y="5047229"/>
            <a:ext cx="3155878" cy="369332"/>
          </a:xfrm>
          <a:prstGeom prst="rect">
            <a:avLst/>
          </a:prstGeom>
          <a:noFill/>
        </p:spPr>
        <p:txBody>
          <a:bodyPr wrap="square" rtlCol="0">
            <a:spAutoFit/>
          </a:bodyPr>
          <a:lstStyle/>
          <a:p>
            <a:r>
              <a:rPr lang="zh-CN" altLang="en-US" dirty="0">
                <a:solidFill>
                  <a:schemeClr val="bg1"/>
                </a:solidFill>
              </a:rPr>
              <a:t>游戏化学习平台及评估系统</a:t>
            </a:r>
            <a:endParaRPr lang="zh-CN" altLang="en-US" dirty="0">
              <a:solidFill>
                <a:schemeClr val="bg1"/>
              </a:solidFill>
            </a:endParaRPr>
          </a:p>
        </p:txBody>
      </p:sp>
      <p:sp>
        <p:nvSpPr>
          <p:cNvPr id="14" name="文本框 13"/>
          <p:cNvSpPr txBox="1"/>
          <p:nvPr/>
        </p:nvSpPr>
        <p:spPr>
          <a:xfrm>
            <a:off x="585289" y="2387792"/>
            <a:ext cx="3267520" cy="1077218"/>
          </a:xfrm>
          <a:prstGeom prst="rect">
            <a:avLst/>
          </a:prstGeom>
          <a:noFill/>
        </p:spPr>
        <p:txBody>
          <a:bodyPr wrap="square" rtlCol="0">
            <a:spAutoFit/>
          </a:bodyPr>
          <a:lstStyle/>
          <a:p>
            <a:r>
              <a:rPr lang="zh-CN" altLang="en-US" sz="1600" dirty="0">
                <a:solidFill>
                  <a:schemeClr val="bg1"/>
                </a:solidFill>
              </a:rPr>
              <a:t>基于模块化语音识别、大模型、语音合成与数字人驱动技术，打造低延迟、情感化、可本地部署的实时交互学习伙伴。</a:t>
            </a:r>
            <a:endParaRPr lang="zh-CN" altLang="en-US" sz="1600" dirty="0">
              <a:solidFill>
                <a:schemeClr val="bg1"/>
              </a:solidFill>
            </a:endParaRPr>
          </a:p>
        </p:txBody>
      </p:sp>
      <p:sp>
        <p:nvSpPr>
          <p:cNvPr id="15" name="文本框 14"/>
          <p:cNvSpPr txBox="1"/>
          <p:nvPr/>
        </p:nvSpPr>
        <p:spPr>
          <a:xfrm>
            <a:off x="529468" y="3828969"/>
            <a:ext cx="3267520" cy="1077218"/>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框架构建可协作、可进化的多智能体网络，实现知识检索、内容生成、学习规划与系统自优化。</a:t>
            </a:r>
            <a:endParaRPr lang="zh-CN" altLang="en-US" sz="1600" dirty="0">
              <a:solidFill>
                <a:schemeClr val="bg1"/>
              </a:solidFill>
            </a:endParaRPr>
          </a:p>
        </p:txBody>
      </p:sp>
      <p:sp>
        <p:nvSpPr>
          <p:cNvPr id="16" name="文本框 15"/>
          <p:cNvSpPr txBox="1"/>
          <p:nvPr/>
        </p:nvSpPr>
        <p:spPr>
          <a:xfrm>
            <a:off x="7194321" y="2219026"/>
            <a:ext cx="3267520" cy="1077218"/>
          </a:xfrm>
          <a:prstGeom prst="rect">
            <a:avLst/>
          </a:prstGeom>
          <a:noFill/>
        </p:spPr>
        <p:txBody>
          <a:bodyPr wrap="square" rtlCol="0">
            <a:spAutoFit/>
          </a:bodyPr>
          <a:lstStyle/>
          <a:p>
            <a:r>
              <a:rPr lang="zh-CN" altLang="en-US" sz="1600" dirty="0">
                <a:solidFill>
                  <a:schemeClr val="bg1"/>
                </a:solidFill>
              </a:rPr>
              <a:t>结合</a:t>
            </a:r>
            <a:r>
              <a:rPr lang="en-US" altLang="zh-CN" sz="1600" dirty="0" err="1">
                <a:solidFill>
                  <a:schemeClr val="bg1"/>
                </a:solidFill>
              </a:rPr>
              <a:t>OpenSumi</a:t>
            </a:r>
            <a:r>
              <a:rPr lang="en-US" altLang="zh-CN" sz="1600" dirty="0">
                <a:solidFill>
                  <a:schemeClr val="bg1"/>
                </a:solidFill>
              </a:rPr>
              <a:t> IDE</a:t>
            </a:r>
            <a:r>
              <a:rPr lang="zh-CN" altLang="en-US" sz="1600" dirty="0">
                <a:solidFill>
                  <a:schemeClr val="bg1"/>
                </a:solidFill>
              </a:rPr>
              <a:t>与</a:t>
            </a:r>
            <a:r>
              <a:rPr lang="en-US" altLang="zh-CN" sz="1600" dirty="0">
                <a:solidFill>
                  <a:schemeClr val="bg1"/>
                </a:solidFill>
              </a:rPr>
              <a:t>LLM</a:t>
            </a:r>
            <a:r>
              <a:rPr lang="zh-CN" altLang="en-US" sz="1600" dirty="0">
                <a:solidFill>
                  <a:schemeClr val="bg1"/>
                </a:solidFill>
              </a:rPr>
              <a:t>，提供学科定制化、多维度、可扩展的精准测评与反馈，打通“学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a:t>
            </a:r>
            <a:endParaRPr lang="zh-CN" altLang="en-US" sz="1600" dirty="0">
              <a:solidFill>
                <a:schemeClr val="bg1"/>
              </a:solidFill>
            </a:endParaRPr>
          </a:p>
        </p:txBody>
      </p:sp>
      <p:sp>
        <p:nvSpPr>
          <p:cNvPr id="17" name="文本框 16"/>
          <p:cNvSpPr txBox="1"/>
          <p:nvPr/>
        </p:nvSpPr>
        <p:spPr>
          <a:xfrm>
            <a:off x="7200821" y="3804233"/>
            <a:ext cx="3267520" cy="1077218"/>
          </a:xfrm>
          <a:prstGeom prst="rect">
            <a:avLst/>
          </a:prstGeom>
          <a:noFill/>
        </p:spPr>
        <p:txBody>
          <a:bodyPr wrap="square" rtlCol="0">
            <a:spAutoFit/>
          </a:bodyPr>
          <a:lstStyle/>
          <a:p>
            <a:r>
              <a:rPr lang="zh-CN" altLang="en-US" sz="1600" dirty="0">
                <a:solidFill>
                  <a:schemeClr val="bg1"/>
                </a:solidFill>
              </a:rPr>
              <a:t>以</a:t>
            </a:r>
            <a:r>
              <a:rPr lang="en-US" altLang="zh-CN" sz="1600" dirty="0">
                <a:solidFill>
                  <a:schemeClr val="bg1"/>
                </a:solidFill>
              </a:rPr>
              <a:t>Ant Design</a:t>
            </a:r>
            <a:r>
              <a:rPr lang="zh-CN" altLang="en-US" sz="1600" dirty="0">
                <a:solidFill>
                  <a:schemeClr val="bg1"/>
                </a:solidFill>
              </a:rPr>
              <a:t>为前端基座，融合角色成长、即时反馈与嵌入式评估机制，激发低龄或初学者的学习兴趣与动力。</a:t>
            </a:r>
            <a:endParaRPr lang="zh-CN" altLang="en-US"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团队分工与职责</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卡通人物&#10;&#10;AI 生成的内容可能不正确。"/>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6523476" y="1489083"/>
            <a:ext cx="914400" cy="91440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1569051" y="1471291"/>
            <a:ext cx="914400" cy="914400"/>
          </a:xfrm>
          <a:prstGeom prst="rect">
            <a:avLst/>
          </a:prstGeom>
        </p:spPr>
      </p:pic>
      <p:pic>
        <p:nvPicPr>
          <p:cNvPr id="11" name="图片 10" descr="绿色的标志&#10;&#10;AI 生成的内容可能不正确。"/>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4167034" y="3695805"/>
            <a:ext cx="914400" cy="914400"/>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191924" y="3664941"/>
            <a:ext cx="914400" cy="914400"/>
          </a:xfrm>
          <a:prstGeom prst="rect">
            <a:avLst/>
          </a:prstGeom>
        </p:spPr>
      </p:pic>
      <p:pic>
        <p:nvPicPr>
          <p:cNvPr id="13" name="图片 12" descr="卡通人物&#10;&#10;AI 生成的内容可能不正确。"/>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8251589" y="3671720"/>
            <a:ext cx="914400" cy="914400"/>
          </a:xfrm>
          <a:prstGeom prst="rect">
            <a:avLst/>
          </a:prstGeom>
        </p:spPr>
      </p:pic>
      <p:sp>
        <p:nvSpPr>
          <p:cNvPr id="14" name="文本框 13"/>
          <p:cNvSpPr txBox="1"/>
          <p:nvPr>
            <p:custDataLst>
              <p:tags r:id="rId14"/>
            </p:custDataLst>
          </p:nvPr>
        </p:nvSpPr>
        <p:spPr>
          <a:xfrm>
            <a:off x="2587915" y="1479025"/>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5" name="文本框 14"/>
          <p:cNvSpPr txBox="1"/>
          <p:nvPr>
            <p:custDataLst>
              <p:tags r:id="rId15"/>
            </p:custDataLst>
          </p:nvPr>
        </p:nvSpPr>
        <p:spPr>
          <a:xfrm>
            <a:off x="7542340" y="1541380"/>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16" name="文本框 15"/>
          <p:cNvSpPr txBox="1"/>
          <p:nvPr>
            <p:custDataLst>
              <p:tags r:id="rId16"/>
            </p:custDataLst>
          </p:nvPr>
        </p:nvSpPr>
        <p:spPr>
          <a:xfrm>
            <a:off x="1145845" y="3671720"/>
            <a:ext cx="2830760" cy="923330"/>
          </a:xfrm>
          <a:prstGeom prst="rect">
            <a:avLst/>
          </a:prstGeom>
          <a:noFill/>
        </p:spPr>
        <p:txBody>
          <a:bodyPr wrap="square">
            <a:spAutoFit/>
          </a:bodyPr>
          <a:lstStyle/>
          <a:p>
            <a:r>
              <a:rPr lang="zh-CN" altLang="en-US" b="1" dirty="0">
                <a:solidFill>
                  <a:schemeClr val="bg1"/>
                </a:solidFill>
              </a:rPr>
              <a:t>小王</a:t>
            </a:r>
            <a:endParaRPr lang="en-US" altLang="zh-CN" b="1" dirty="0">
              <a:solidFill>
                <a:schemeClr val="bg1"/>
              </a:solidFill>
            </a:endParaRPr>
          </a:p>
          <a:p>
            <a:r>
              <a:rPr lang="zh-CN" altLang="en-US" b="1" dirty="0">
                <a:solidFill>
                  <a:schemeClr val="bg1"/>
                </a:solidFill>
              </a:rPr>
              <a:t>前端开发工程师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7" name="文本框 16"/>
          <p:cNvSpPr txBox="1"/>
          <p:nvPr>
            <p:custDataLst>
              <p:tags r:id="rId17"/>
            </p:custDataLst>
          </p:nvPr>
        </p:nvSpPr>
        <p:spPr>
          <a:xfrm>
            <a:off x="5167387" y="3703780"/>
            <a:ext cx="2826420" cy="923330"/>
          </a:xfrm>
          <a:prstGeom prst="rect">
            <a:avLst/>
          </a:prstGeom>
          <a:noFill/>
        </p:spPr>
        <p:txBody>
          <a:bodyPr wrap="square">
            <a:spAutoFit/>
          </a:bodyPr>
          <a:lstStyle/>
          <a:p>
            <a:r>
              <a:rPr lang="zh-CN" altLang="en-US" b="1" dirty="0">
                <a:solidFill>
                  <a:schemeClr val="bg1"/>
                </a:solidFill>
              </a:rPr>
              <a:t>小沈</a:t>
            </a:r>
            <a:endParaRPr lang="en-US" altLang="zh-CN" b="1" dirty="0">
              <a:solidFill>
                <a:schemeClr val="bg1"/>
              </a:solidFill>
            </a:endParaRPr>
          </a:p>
          <a:p>
            <a:r>
              <a:rPr lang="zh-CN" altLang="en-US" b="1" dirty="0">
                <a:solidFill>
                  <a:schemeClr val="bg1"/>
                </a:solidFill>
              </a:rPr>
              <a:t>后端开发工程师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custDataLst>
              <p:tags r:id="rId18"/>
            </p:custDataLst>
          </p:nvPr>
        </p:nvSpPr>
        <p:spPr>
          <a:xfrm>
            <a:off x="9203041" y="3703780"/>
            <a:ext cx="2819796" cy="923330"/>
          </a:xfrm>
          <a:prstGeom prst="rect">
            <a:avLst/>
          </a:prstGeom>
          <a:noFill/>
        </p:spPr>
        <p:txBody>
          <a:bodyPr wrap="square">
            <a:spAutoFit/>
          </a:bodyPr>
          <a:lstStyle/>
          <a:p>
            <a:r>
              <a:rPr lang="zh-CN" altLang="en-US" b="1" dirty="0">
                <a:solidFill>
                  <a:schemeClr val="bg1"/>
                </a:solidFill>
              </a:rPr>
              <a:t>小张</a:t>
            </a:r>
            <a:endParaRPr lang="en-US" altLang="zh-CN" b="1" dirty="0">
              <a:solidFill>
                <a:schemeClr val="bg1"/>
              </a:solidFill>
            </a:endParaRPr>
          </a:p>
          <a:p>
            <a:r>
              <a:rPr lang="zh-CN" altLang="en-US" b="1" dirty="0">
                <a:solidFill>
                  <a:schemeClr val="bg1"/>
                </a:solidFill>
              </a:rPr>
              <a:t>产品经理</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3" name="文本框 2"/>
          <p:cNvSpPr txBox="1"/>
          <p:nvPr/>
        </p:nvSpPr>
        <p:spPr>
          <a:xfrm>
            <a:off x="22860" y="4709160"/>
            <a:ext cx="395351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基于</a:t>
            </a:r>
            <a:r>
              <a:rPr lang="en-US" altLang="zh-CN" sz="1200">
                <a:solidFill>
                  <a:schemeClr val="bg1"/>
                </a:solidFill>
              </a:rPr>
              <a:t>Ant Design</a:t>
            </a:r>
            <a:r>
              <a:rPr lang="zh-CN" altLang="en-US" sz="1200">
                <a:solidFill>
                  <a:schemeClr val="bg1"/>
                </a:solidFill>
              </a:rPr>
              <a:t>和</a:t>
            </a:r>
            <a:r>
              <a:rPr lang="en-US" altLang="zh-CN" sz="1200">
                <a:solidFill>
                  <a:schemeClr val="bg1"/>
                </a:solidFill>
              </a:rPr>
              <a:t>OpenSumi</a:t>
            </a:r>
            <a:r>
              <a:rPr lang="zh-CN" altLang="en-US" sz="1200">
                <a:solidFill>
                  <a:schemeClr val="bg1"/>
                </a:solidFill>
              </a:rPr>
              <a:t>开发多端界面；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实现数字人交互、游戏化</a:t>
            </a:r>
            <a:r>
              <a:rPr lang="en-US" altLang="zh-CN" sz="1200">
                <a:solidFill>
                  <a:schemeClr val="bg1"/>
                </a:solidFill>
              </a:rPr>
              <a:t>UI</a:t>
            </a:r>
            <a:r>
              <a:rPr lang="zh-CN" altLang="en-US" sz="1200">
                <a:solidFill>
                  <a:schemeClr val="bg1"/>
                </a:solidFill>
              </a:rPr>
              <a:t>与可编程</a:t>
            </a:r>
            <a:r>
              <a:rPr lang="en-US" altLang="zh-CN" sz="1200">
                <a:solidFill>
                  <a:schemeClr val="bg1"/>
                </a:solidFill>
              </a:rPr>
              <a:t>IDE</a:t>
            </a:r>
            <a:r>
              <a:rPr lang="zh-CN" altLang="en-US" sz="1200">
                <a:solidFill>
                  <a:schemeClr val="bg1"/>
                </a:solidFill>
              </a:rPr>
              <a:t>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实现游戏化机制与嵌入式评估功能。</a:t>
            </a:r>
            <a:endParaRPr lang="zh-CN" altLang="en-US" sz="1200">
              <a:solidFill>
                <a:schemeClr val="bg1"/>
              </a:solidFill>
            </a:endParaRPr>
          </a:p>
        </p:txBody>
      </p:sp>
      <p:sp>
        <p:nvSpPr>
          <p:cNvPr id="19" name="文本框 18"/>
          <p:cNvSpPr txBox="1"/>
          <p:nvPr/>
        </p:nvSpPr>
        <p:spPr>
          <a:xfrm>
            <a:off x="3888105" y="4709160"/>
            <a:ext cx="4808855"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构建微服务，支撑用户、评估、智能体调度等模块；</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a:t>
            </a:r>
            <a:r>
              <a:rPr lang="en-US" altLang="zh-CN" sz="1200">
                <a:solidFill>
                  <a:schemeClr val="bg1"/>
                </a:solidFill>
              </a:rPr>
              <a:t>MCP/A2A</a:t>
            </a:r>
            <a:r>
              <a:rPr lang="zh-CN" altLang="en-US" sz="1200">
                <a:solidFill>
                  <a:schemeClr val="bg1"/>
                </a:solidFill>
              </a:rPr>
              <a:t>接口、向量检索与多租户隔离；</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保障高并发、数据安全与边缘</a:t>
            </a:r>
            <a:r>
              <a:rPr lang="en-US" altLang="zh-CN" sz="1200">
                <a:solidFill>
                  <a:schemeClr val="bg1"/>
                </a:solidFill>
              </a:rPr>
              <a:t>/</a:t>
            </a:r>
            <a:r>
              <a:rPr lang="zh-CN" altLang="en-US" sz="1200">
                <a:solidFill>
                  <a:schemeClr val="bg1"/>
                </a:solidFill>
              </a:rPr>
              <a:t>本地部署能力。</a:t>
            </a:r>
            <a:endParaRPr lang="zh-CN" altLang="en-US" sz="1200">
              <a:solidFill>
                <a:schemeClr val="bg1"/>
              </a:solidFill>
            </a:endParaRPr>
          </a:p>
        </p:txBody>
      </p:sp>
      <p:sp>
        <p:nvSpPr>
          <p:cNvPr id="20" name="文本框 19"/>
          <p:cNvSpPr txBox="1"/>
          <p:nvPr/>
        </p:nvSpPr>
        <p:spPr>
          <a:xfrm>
            <a:off x="7914640" y="4709160"/>
            <a:ext cx="4196715" cy="829945"/>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定义</a:t>
            </a:r>
            <a:r>
              <a:rPr lang="en-US" altLang="zh-CN" sz="1200">
                <a:solidFill>
                  <a:schemeClr val="bg1"/>
                </a:solidFill>
              </a:rPr>
              <a:t>“</a:t>
            </a:r>
            <a:r>
              <a:rPr lang="zh-CN" altLang="en-US" sz="1200">
                <a:solidFill>
                  <a:schemeClr val="bg1"/>
                </a:solidFill>
              </a:rPr>
              <a:t>校园</a:t>
            </a:r>
            <a:r>
              <a:rPr lang="en-US" altLang="en-US" sz="1200">
                <a:solidFill>
                  <a:schemeClr val="bg1"/>
                </a:solidFill>
              </a:rPr>
              <a:t>→</a:t>
            </a:r>
            <a:r>
              <a:rPr lang="zh-CN" altLang="en-US" sz="1200">
                <a:solidFill>
                  <a:schemeClr val="bg1"/>
                </a:solidFill>
              </a:rPr>
              <a:t>就业</a:t>
            </a:r>
            <a:r>
              <a:rPr lang="en-US" altLang="zh-CN" sz="1200">
                <a:solidFill>
                  <a:schemeClr val="bg1"/>
                </a:solidFill>
              </a:rPr>
              <a:t>”</a:t>
            </a:r>
            <a:r>
              <a:rPr lang="zh-CN" altLang="en-US" sz="1200">
                <a:solidFill>
                  <a:schemeClr val="bg1"/>
                </a:solidFill>
              </a:rPr>
              <a:t>双阶段场景与四模块协同逻辑；</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输出用户旅程，提炼低延迟、情感化、安全合规等需求；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a:t>
            </a:r>
            <a:r>
              <a:rPr lang="en-US" altLang="zh-CN" sz="1200">
                <a:solidFill>
                  <a:schemeClr val="bg1"/>
                </a:solidFill>
              </a:rPr>
              <a:t> V1.0–V3.0+ </a:t>
            </a:r>
            <a:r>
              <a:rPr lang="zh-CN" altLang="en-US" sz="1200">
                <a:solidFill>
                  <a:schemeClr val="bg1"/>
                </a:solidFill>
              </a:rPr>
              <a:t>迭代路径，推动与蚂蚁公益、数字马力生态整合。</a:t>
            </a:r>
            <a:endParaRPr lang="zh-CN" altLang="en-US" sz="1200">
              <a:solidFill>
                <a:schemeClr val="bg1"/>
              </a:solidFill>
            </a:endParaRPr>
          </a:p>
        </p:txBody>
      </p:sp>
      <p:sp>
        <p:nvSpPr>
          <p:cNvPr id="22" name="文本框 21"/>
          <p:cNvSpPr txBox="1"/>
          <p:nvPr/>
        </p:nvSpPr>
        <p:spPr>
          <a:xfrm>
            <a:off x="6267450" y="2597150"/>
            <a:ext cx="549910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设计整体</a:t>
            </a:r>
            <a:r>
              <a:rPr lang="en-US" altLang="zh-CN" sz="1200">
                <a:solidFill>
                  <a:schemeClr val="bg1"/>
                </a:solidFill>
              </a:rPr>
              <a:t>“</a:t>
            </a:r>
            <a:r>
              <a:rPr lang="zh-CN" altLang="en-US" sz="1200">
                <a:solidFill>
                  <a:schemeClr val="bg1"/>
                </a:solidFill>
              </a:rPr>
              <a:t>三部分、四模块</a:t>
            </a:r>
            <a:r>
              <a:rPr lang="en-US" altLang="zh-CN" sz="1200">
                <a:solidFill>
                  <a:schemeClr val="bg1"/>
                </a:solidFill>
              </a:rPr>
              <a:t>”</a:t>
            </a:r>
            <a:r>
              <a:rPr lang="zh-CN" altLang="en-US" sz="1200">
                <a:solidFill>
                  <a:schemeClr val="bg1"/>
                </a:solidFill>
              </a:rPr>
              <a:t>技术架构（交互层</a:t>
            </a:r>
            <a:r>
              <a:rPr lang="en-US" altLang="zh-CN" sz="1200">
                <a:solidFill>
                  <a:schemeClr val="bg1"/>
                </a:solidFill>
              </a:rPr>
              <a:t>–</a:t>
            </a:r>
            <a:r>
              <a:rPr lang="zh-CN" altLang="en-US" sz="1200">
                <a:solidFill>
                  <a:schemeClr val="bg1"/>
                </a:solidFill>
              </a:rPr>
              <a:t>智能引擎层</a:t>
            </a:r>
            <a:r>
              <a:rPr lang="en-US" altLang="zh-CN" sz="1200">
                <a:solidFill>
                  <a:schemeClr val="bg1"/>
                </a:solidFill>
              </a:rPr>
              <a:t>–</a:t>
            </a:r>
            <a:r>
              <a:rPr lang="zh-CN" altLang="en-US" sz="1200">
                <a:solidFill>
                  <a:schemeClr val="bg1"/>
                </a:solidFill>
              </a:rPr>
              <a:t>能力支撑层）；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主导</a:t>
            </a:r>
            <a:r>
              <a:rPr lang="en-US" altLang="zh-CN" sz="1200">
                <a:solidFill>
                  <a:schemeClr val="bg1"/>
                </a:solidFill>
              </a:rPr>
              <a:t>AgentUniverse+Qwen3+OpenSumi+LAM</a:t>
            </a:r>
            <a:r>
              <a:rPr lang="zh-CN" altLang="en-US" sz="1200">
                <a:solidFill>
                  <a:schemeClr val="bg1"/>
                </a:solidFill>
              </a:rPr>
              <a:t>等蚂蚁生态技术的融合方案；</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规划系统可扩展性，支持跨学科评估插件、教育智能体市场等未来演进路径。</a:t>
            </a:r>
            <a:endParaRPr lang="zh-CN" altLang="en-US" sz="12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11" name="图片 10" descr="一群人在看电脑&#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80" y="1205230"/>
            <a:ext cx="2734310" cy="2050415"/>
          </a:xfrm>
          <a:prstGeom prst="rect">
            <a:avLst/>
          </a:prstGeom>
        </p:spPr>
      </p:pic>
      <p:pic>
        <p:nvPicPr>
          <p:cNvPr id="3" name="图片 2"/>
          <p:cNvPicPr>
            <a:picLocks noChangeAspect="1"/>
          </p:cNvPicPr>
          <p:nvPr/>
        </p:nvPicPr>
        <p:blipFill>
          <a:blip r:embed="rId5">
            <a:clrChange>
              <a:clrFrom>
                <a:srgbClr val="373B40">
                  <a:alpha val="100000"/>
                </a:srgbClr>
              </a:clrFrom>
              <a:clrTo>
                <a:srgbClr val="373B40">
                  <a:alpha val="100000"/>
                  <a:alpha val="0"/>
                </a:srgbClr>
              </a:clrTo>
            </a:clrChange>
          </a:blip>
          <a:stretch>
            <a:fillRect/>
          </a:stretch>
        </p:blipFill>
        <p:spPr>
          <a:xfrm>
            <a:off x="4529455" y="1664970"/>
            <a:ext cx="2507615" cy="2896870"/>
          </a:xfrm>
          <a:prstGeom prst="rect">
            <a:avLst/>
          </a:prstGeom>
        </p:spPr>
      </p:pic>
      <p:pic>
        <p:nvPicPr>
          <p:cNvPr id="1238394797" name="图片 1"/>
          <p:cNvPicPr>
            <a:picLocks noChangeAspect="1"/>
          </p:cNvPicPr>
          <p:nvPr/>
        </p:nvPicPr>
        <p:blipFill>
          <a:blip r:embed="rId6"/>
          <a:stretch>
            <a:fillRect/>
          </a:stretch>
        </p:blipFill>
        <p:spPr>
          <a:xfrm>
            <a:off x="8210550" y="2295525"/>
            <a:ext cx="3060000" cy="1788065"/>
          </a:xfrm>
          <a:prstGeom prst="rect">
            <a:avLst/>
          </a:prstGeom>
          <a:effectLst>
            <a:softEdge rad="12700"/>
          </a:effectLst>
        </p:spPr>
      </p:pic>
      <p:pic>
        <p:nvPicPr>
          <p:cNvPr id="9" name="图片 8" descr="英语"/>
          <p:cNvPicPr>
            <a:picLocks noChangeAspect="1"/>
          </p:cNvPicPr>
          <p:nvPr/>
        </p:nvPicPr>
        <p:blipFill>
          <a:blip r:embed="rId7"/>
          <a:stretch>
            <a:fillRect/>
          </a:stretch>
        </p:blipFill>
        <p:spPr>
          <a:xfrm>
            <a:off x="8210550" y="4159885"/>
            <a:ext cx="3060000" cy="1673702"/>
          </a:xfrm>
          <a:prstGeom prst="rect">
            <a:avLst/>
          </a:prstGeom>
        </p:spPr>
      </p:pic>
      <p:sp>
        <p:nvSpPr>
          <p:cNvPr id="15" name="文本框 14"/>
          <p:cNvSpPr txBox="1"/>
          <p:nvPr/>
        </p:nvSpPr>
        <p:spPr>
          <a:xfrm>
            <a:off x="8049895" y="1775460"/>
            <a:ext cx="3467735" cy="337185"/>
          </a:xfrm>
          <a:prstGeom prst="rect">
            <a:avLst/>
          </a:prstGeom>
          <a:noFill/>
        </p:spPr>
        <p:txBody>
          <a:bodyPr wrap="square" rtlCol="0">
            <a:spAutoFit/>
          </a:bodyPr>
          <a:p>
            <a:r>
              <a:rPr lang="zh-CN" altLang="en-US" sz="1600">
                <a:solidFill>
                  <a:schemeClr val="bg1"/>
                </a:solidFill>
              </a:rPr>
              <a:t>游戏化学习平台及评估系统前端界面</a:t>
            </a:r>
            <a:endParaRPr lang="zh-CN" altLang="en-US" sz="1600">
              <a:solidFill>
                <a:schemeClr val="bg1"/>
              </a:solidFill>
            </a:endParaRPr>
          </a:p>
        </p:txBody>
      </p:sp>
      <p:sp>
        <p:nvSpPr>
          <p:cNvPr id="16" name="文本框 15"/>
          <p:cNvSpPr txBox="1"/>
          <p:nvPr/>
        </p:nvSpPr>
        <p:spPr>
          <a:xfrm>
            <a:off x="5151120" y="4700270"/>
            <a:ext cx="1651000" cy="337185"/>
          </a:xfrm>
          <a:prstGeom prst="rect">
            <a:avLst/>
          </a:prstGeom>
          <a:noFill/>
        </p:spPr>
        <p:txBody>
          <a:bodyPr wrap="square" rtlCol="0">
            <a:spAutoFit/>
          </a:bodyPr>
          <a:p>
            <a:r>
              <a:rPr lang="zh-CN" altLang="en-US" sz="1600">
                <a:solidFill>
                  <a:schemeClr val="bg1"/>
                </a:solidFill>
              </a:rPr>
              <a:t>系统数据库</a:t>
            </a:r>
            <a:r>
              <a:rPr lang="zh-CN" altLang="en-US" sz="1600">
                <a:solidFill>
                  <a:schemeClr val="bg1"/>
                </a:solidFill>
              </a:rPr>
              <a:t>设计</a:t>
            </a:r>
            <a:endParaRPr lang="zh-CN" altLang="en-US" sz="1600">
              <a:solidFill>
                <a:schemeClr val="bg1"/>
              </a:solidFill>
            </a:endParaRPr>
          </a:p>
        </p:txBody>
      </p:sp>
      <p:sp>
        <p:nvSpPr>
          <p:cNvPr id="17" name="文本框 16"/>
          <p:cNvSpPr txBox="1"/>
          <p:nvPr/>
        </p:nvSpPr>
        <p:spPr>
          <a:xfrm>
            <a:off x="575945" y="3429000"/>
            <a:ext cx="2734945" cy="337185"/>
          </a:xfrm>
          <a:prstGeom prst="rect">
            <a:avLst/>
          </a:prstGeom>
          <a:noFill/>
        </p:spPr>
        <p:txBody>
          <a:bodyPr wrap="square" rtlCol="0">
            <a:spAutoFit/>
          </a:bodyPr>
          <a:p>
            <a:r>
              <a:rPr lang="zh-CN" altLang="en-US" sz="1600">
                <a:solidFill>
                  <a:schemeClr val="bg1"/>
                </a:solidFill>
              </a:rPr>
              <a:t>团队共同讨论系统研发</a:t>
            </a:r>
            <a:r>
              <a:rPr lang="zh-CN" altLang="en-US" sz="1600">
                <a:solidFill>
                  <a:schemeClr val="bg1"/>
                </a:solidFill>
              </a:rPr>
              <a:t>难题</a:t>
            </a:r>
            <a:endParaRPr lang="zh-CN" altLang="en-US" sz="16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git"/>
          <p:cNvPicPr>
            <a:picLocks noChangeAspect="1"/>
          </p:cNvPicPr>
          <p:nvPr/>
        </p:nvPicPr>
        <p:blipFill>
          <a:blip r:embed="rId4"/>
          <a:stretch>
            <a:fillRect/>
          </a:stretch>
        </p:blipFill>
        <p:spPr>
          <a:xfrm>
            <a:off x="1198245" y="1617980"/>
            <a:ext cx="3244215" cy="3215640"/>
          </a:xfrm>
          <a:prstGeom prst="rect">
            <a:avLst/>
          </a:prstGeom>
        </p:spPr>
      </p:pic>
      <p:pic>
        <p:nvPicPr>
          <p:cNvPr id="11" name="图片 10"/>
          <p:cNvPicPr>
            <a:picLocks noChangeAspect="1"/>
          </p:cNvPicPr>
          <p:nvPr/>
        </p:nvPicPr>
        <p:blipFill>
          <a:blip r:embed="rId5"/>
          <a:stretch>
            <a:fillRect/>
          </a:stretch>
        </p:blipFill>
        <p:spPr>
          <a:xfrm>
            <a:off x="5768975" y="2762250"/>
            <a:ext cx="4140000" cy="1747573"/>
          </a:xfrm>
          <a:prstGeom prst="rect">
            <a:avLst/>
          </a:prstGeom>
        </p:spPr>
      </p:pic>
      <p:sp>
        <p:nvSpPr>
          <p:cNvPr id="12" name="文本框 11"/>
          <p:cNvSpPr txBox="1"/>
          <p:nvPr/>
        </p:nvSpPr>
        <p:spPr>
          <a:xfrm>
            <a:off x="1130300" y="5158105"/>
            <a:ext cx="9962515" cy="368300"/>
          </a:xfrm>
          <a:prstGeom prst="rect">
            <a:avLst/>
          </a:prstGeom>
          <a:noFill/>
        </p:spPr>
        <p:txBody>
          <a:bodyPr wrap="square" rtlCol="0">
            <a:spAutoFit/>
          </a:bodyPr>
          <a:p>
            <a:r>
              <a:rPr lang="zh-CN" altLang="en-US">
                <a:solidFill>
                  <a:schemeClr val="bg1"/>
                </a:solidFill>
              </a:rPr>
              <a:t>团队依托</a:t>
            </a:r>
            <a:r>
              <a:rPr lang="en-US" altLang="zh-CN">
                <a:solidFill>
                  <a:schemeClr val="bg1"/>
                </a:solidFill>
              </a:rPr>
              <a:t>Git</a:t>
            </a:r>
            <a:r>
              <a:rPr lang="zh-CN" altLang="en-US">
                <a:solidFill>
                  <a:schemeClr val="bg1"/>
                </a:solidFill>
              </a:rPr>
              <a:t>进行代码管理，使用</a:t>
            </a:r>
            <a:r>
              <a:rPr lang="en-US" altLang="zh-CN">
                <a:solidFill>
                  <a:schemeClr val="bg1"/>
                </a:solidFill>
              </a:rPr>
              <a:t>JetBrains Code-With-Me</a:t>
            </a:r>
            <a:r>
              <a:rPr lang="zh-CN" altLang="en-US">
                <a:solidFill>
                  <a:schemeClr val="bg1"/>
                </a:solidFill>
              </a:rPr>
              <a:t>进行</a:t>
            </a:r>
            <a:r>
              <a:rPr lang="zh-CN" altLang="en-US">
                <a:solidFill>
                  <a:schemeClr val="bg1"/>
                </a:solidFill>
              </a:rPr>
              <a:t>代码协作，实现</a:t>
            </a:r>
            <a:r>
              <a:rPr lang="zh-CN" altLang="en-US">
                <a:solidFill>
                  <a:schemeClr val="bg1"/>
                </a:solidFill>
                <a:sym typeface="+mn-ea"/>
              </a:rPr>
              <a:t>实时共享与</a:t>
            </a:r>
            <a:r>
              <a:rPr lang="zh-CN" altLang="en-US">
                <a:solidFill>
                  <a:schemeClr val="bg1"/>
                </a:solidFill>
              </a:rPr>
              <a:t>编辑代码。</a:t>
            </a:r>
            <a:endParaRPr lang="zh-CN" altLang="en-US">
              <a:solidFill>
                <a:schemeClr val="bg1"/>
              </a:solidFill>
            </a:endParaRPr>
          </a:p>
        </p:txBody>
      </p:sp>
      <p:pic>
        <p:nvPicPr>
          <p:cNvPr id="13" name="图片 12"/>
          <p:cNvPicPr>
            <a:picLocks noChangeAspect="1"/>
          </p:cNvPicPr>
          <p:nvPr/>
        </p:nvPicPr>
        <p:blipFill>
          <a:blip r:embed="rId6"/>
          <a:srcRect l="7140" t="24572" r="7071" b="39788"/>
          <a:stretch>
            <a:fillRect/>
          </a:stretch>
        </p:blipFill>
        <p:spPr>
          <a:xfrm>
            <a:off x="5768975" y="1693545"/>
            <a:ext cx="4140200" cy="993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grpSp>
        <p:nvGrpSpPr>
          <p:cNvPr id="14" name="组合 13"/>
          <p:cNvGrpSpPr/>
          <p:nvPr/>
        </p:nvGrpSpPr>
        <p:grpSpPr>
          <a:xfrm>
            <a:off x="909761" y="1744946"/>
            <a:ext cx="5760000" cy="3240000"/>
            <a:chOff x="2350091" y="2271563"/>
            <a:chExt cx="5181742" cy="2868930"/>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50091" y="2271563"/>
              <a:ext cx="1295400" cy="2868930"/>
            </a:xfrm>
            <a:prstGeom prst="rect">
              <a:avLst/>
            </a:prstGeom>
            <a:noFill/>
            <a:ln>
              <a:noFill/>
            </a:ln>
            <a:effectLst>
              <a:softEdge rad="12700"/>
            </a:effectLst>
          </p:spPr>
        </p:pic>
        <p:pic>
          <p:nvPicPr>
            <p:cNvPr id="9" name="图片 8" descr="图形用户界面, 应用程序,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645633" y="2271563"/>
              <a:ext cx="1295400" cy="2868930"/>
            </a:xfrm>
            <a:prstGeom prst="rect">
              <a:avLst/>
            </a:prstGeom>
            <a:noFill/>
            <a:ln>
              <a:noFill/>
            </a:ln>
            <a:effectLst>
              <a:softEdge rad="12700"/>
            </a:effectLst>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941033" y="2271563"/>
              <a:ext cx="1295400" cy="2868930"/>
            </a:xfrm>
            <a:prstGeom prst="rect">
              <a:avLst/>
            </a:prstGeom>
            <a:noFill/>
            <a:ln>
              <a:noFill/>
            </a:ln>
            <a:effectLst>
              <a:softEdge rad="12700"/>
            </a:effectLst>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6236433" y="2271563"/>
              <a:ext cx="1295400" cy="2868930"/>
            </a:xfrm>
            <a:prstGeom prst="rect">
              <a:avLst/>
            </a:prstGeom>
            <a:noFill/>
            <a:ln>
              <a:noFill/>
            </a:ln>
            <a:effectLst>
              <a:softEdge rad="12700"/>
            </a:effectLst>
          </p:spPr>
        </p:pic>
      </p:grpSp>
      <p:sp>
        <p:nvSpPr>
          <p:cNvPr id="13" name="文本框 12"/>
          <p:cNvSpPr txBox="1"/>
          <p:nvPr/>
        </p:nvSpPr>
        <p:spPr>
          <a:xfrm>
            <a:off x="7289515" y="1890445"/>
            <a:ext cx="4092412" cy="1294585"/>
          </a:xfrm>
          <a:prstGeom prst="rect">
            <a:avLst/>
          </a:prstGeom>
          <a:noFill/>
        </p:spPr>
        <p:txBody>
          <a:bodyPr wrap="square" rtlCol="0">
            <a:spAutoFit/>
          </a:bodyPr>
          <a:lstStyle/>
          <a:p>
            <a:pPr>
              <a:lnSpc>
                <a:spcPct val="150000"/>
              </a:lnSpc>
            </a:pPr>
            <a:r>
              <a:rPr lang="zh-CN" altLang="en-US" dirty="0">
                <a:solidFill>
                  <a:schemeClr val="bg1"/>
                </a:solidFill>
              </a:rPr>
              <a:t>声像科技团队研发的多智能体</a:t>
            </a:r>
            <a:r>
              <a:rPr lang="en-US" altLang="zh-CN" dirty="0">
                <a:solidFill>
                  <a:schemeClr val="bg1"/>
                </a:solidFill>
              </a:rPr>
              <a:t>-</a:t>
            </a:r>
            <a:r>
              <a:rPr lang="zh-CN" altLang="en-US" dirty="0">
                <a:solidFill>
                  <a:schemeClr val="bg1"/>
                </a:solidFill>
              </a:rPr>
              <a:t>知识库协作系统已在本校数字化办公室实际落地并投入使用。</a:t>
            </a:r>
            <a:endParaRPr lang="zh-CN" altLang="en-US" dirty="0">
              <a:solidFill>
                <a:schemeClr val="bg1"/>
              </a:solidFill>
            </a:endParaRPr>
          </a:p>
        </p:txBody>
      </p:sp>
      <p:sp>
        <p:nvSpPr>
          <p:cNvPr id="16" name="文本框 15"/>
          <p:cNvSpPr txBox="1"/>
          <p:nvPr/>
        </p:nvSpPr>
        <p:spPr>
          <a:xfrm>
            <a:off x="2039420" y="5121668"/>
            <a:ext cx="3241497" cy="369332"/>
          </a:xfrm>
          <a:prstGeom prst="rect">
            <a:avLst/>
          </a:prstGeom>
          <a:noFill/>
        </p:spPr>
        <p:txBody>
          <a:bodyPr wrap="square" rtlCol="0">
            <a:spAutoFit/>
          </a:bodyPr>
          <a:lstStyle/>
          <a:p>
            <a:r>
              <a:rPr lang="zh-CN" altLang="en-US" dirty="0">
                <a:solidFill>
                  <a:schemeClr val="bg1"/>
                </a:solidFill>
              </a:rPr>
              <a:t>系统在真实产品中的应用界面</a:t>
            </a:r>
            <a:endParaRPr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nvPicPr>
        <p:blipFill>
          <a:blip r:embed="rId4"/>
          <a:stretch>
            <a:fillRect/>
          </a:stretch>
        </p:blipFill>
        <p:spPr>
          <a:xfrm>
            <a:off x="1370329" y="1397648"/>
            <a:ext cx="2592000" cy="3456000"/>
          </a:xfrm>
          <a:prstGeom prst="rect">
            <a:avLst/>
          </a:prstGeom>
        </p:spPr>
      </p:pic>
      <p:pic>
        <p:nvPicPr>
          <p:cNvPr id="9" name="图片 8"/>
          <p:cNvPicPr>
            <a:picLocks noChangeAspect="1"/>
          </p:cNvPicPr>
          <p:nvPr/>
        </p:nvPicPr>
        <p:blipFill>
          <a:blip r:embed="rId5"/>
          <a:srcRect t="3356"/>
          <a:stretch>
            <a:fillRect/>
          </a:stretch>
        </p:blipFill>
        <p:spPr>
          <a:xfrm>
            <a:off x="6590807" y="1397648"/>
            <a:ext cx="2592000" cy="3456000"/>
          </a:xfrm>
          <a:prstGeom prst="rect">
            <a:avLst/>
          </a:prstGeom>
        </p:spPr>
      </p:pic>
      <p:sp>
        <p:nvSpPr>
          <p:cNvPr id="12" name="文本框 11"/>
          <p:cNvSpPr txBox="1"/>
          <p:nvPr/>
        </p:nvSpPr>
        <p:spPr>
          <a:xfrm>
            <a:off x="556260" y="5142865"/>
            <a:ext cx="4361180" cy="368300"/>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p:txBody>
      </p:sp>
      <p:sp>
        <p:nvSpPr>
          <p:cNvPr id="3" name="文本框 2"/>
          <p:cNvSpPr txBox="1"/>
          <p:nvPr/>
        </p:nvSpPr>
        <p:spPr>
          <a:xfrm>
            <a:off x="5485130" y="5142865"/>
            <a:ext cx="4803775" cy="368300"/>
          </a:xfrm>
          <a:prstGeom prst="rect">
            <a:avLst/>
          </a:prstGeom>
          <a:noFill/>
        </p:spPr>
        <p:txBody>
          <a:bodyPr wrap="square">
            <a:spAutoFit/>
          </a:bodyPr>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11" name="文本框 10"/>
          <p:cNvSpPr txBox="1"/>
          <p:nvPr/>
        </p:nvSpPr>
        <p:spPr>
          <a:xfrm>
            <a:off x="642620" y="5614670"/>
            <a:ext cx="10656570" cy="368300"/>
          </a:xfrm>
          <a:prstGeom prst="rect">
            <a:avLst/>
          </a:prstGeom>
          <a:noFill/>
        </p:spPr>
        <p:txBody>
          <a:bodyPr wrap="square" rtlCol="0">
            <a:spAutoFit/>
          </a:bodyPr>
          <a:p>
            <a:r>
              <a:rPr lang="zh-CN" altLang="en-US">
                <a:solidFill>
                  <a:schemeClr val="bg1"/>
                </a:solidFill>
              </a:rPr>
              <a:t>团队研发的游戏化学习平台及评估系统在宁波市宸卿小学得到了实际部署与应用。</a:t>
            </a:r>
            <a:endParaRPr lang="zh-CN"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custDataLst>
              <p:tags r:id="rId4"/>
            </p:custDataLst>
          </p:nvPr>
        </p:nvPicPr>
        <p:blipFill>
          <a:blip r:embed="rId5"/>
          <a:stretch>
            <a:fillRect/>
          </a:stretch>
        </p:blipFill>
        <p:spPr>
          <a:xfrm>
            <a:off x="1197988" y="1558943"/>
            <a:ext cx="2592000" cy="3456000"/>
          </a:xfrm>
          <a:prstGeom prst="rect">
            <a:avLst/>
          </a:prstGeom>
        </p:spPr>
      </p:pic>
      <p:pic>
        <p:nvPicPr>
          <p:cNvPr id="9" name="图片 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6935319" y="1558938"/>
            <a:ext cx="2592000" cy="3456000"/>
          </a:xfrm>
          <a:prstGeom prst="rect">
            <a:avLst/>
          </a:prstGeom>
          <a:noFill/>
          <a:ln>
            <a:noFill/>
          </a:ln>
          <a:effectLst>
            <a:softEdge rad="12700"/>
          </a:effectLst>
        </p:spPr>
      </p:pic>
      <p:sp>
        <p:nvSpPr>
          <p:cNvPr id="12" name="文本框 11"/>
          <p:cNvSpPr txBox="1"/>
          <p:nvPr>
            <p:custDataLst>
              <p:tags r:id="rId8"/>
            </p:custDataLst>
          </p:nvPr>
        </p:nvSpPr>
        <p:spPr>
          <a:xfrm>
            <a:off x="266700" y="5129530"/>
            <a:ext cx="5221605" cy="368300"/>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9</a:t>
            </a:r>
            <a:r>
              <a:rPr lang="zh-CN" altLang="en-US" b="1" dirty="0">
                <a:solidFill>
                  <a:schemeClr val="bg1"/>
                </a:solidFill>
              </a:rPr>
              <a:t>月</a:t>
            </a:r>
            <a:r>
              <a:rPr lang="en-US" altLang="zh-CN" b="1" dirty="0">
                <a:solidFill>
                  <a:schemeClr val="bg1"/>
                </a:solidFill>
              </a:rPr>
              <a:t>28</a:t>
            </a:r>
            <a:r>
              <a:rPr lang="zh-CN" altLang="en-US" b="1" dirty="0">
                <a:solidFill>
                  <a:schemeClr val="bg1"/>
                </a:solidFill>
              </a:rPr>
              <a:t>日</a:t>
            </a:r>
            <a:endParaRPr lang="en-US" altLang="zh-CN" b="1" dirty="0">
              <a:solidFill>
                <a:schemeClr val="bg1"/>
              </a:solidFill>
            </a:endParaRPr>
          </a:p>
        </p:txBody>
      </p:sp>
      <p:sp>
        <p:nvSpPr>
          <p:cNvPr id="3" name="文本框 2"/>
          <p:cNvSpPr txBox="1"/>
          <p:nvPr>
            <p:custDataLst>
              <p:tags r:id="rId9"/>
            </p:custDataLst>
          </p:nvPr>
        </p:nvSpPr>
        <p:spPr>
          <a:xfrm>
            <a:off x="5893435" y="5159375"/>
            <a:ext cx="5955665" cy="368300"/>
          </a:xfrm>
          <a:prstGeom prst="rect">
            <a:avLst/>
          </a:prstGeom>
          <a:noFill/>
        </p:spPr>
        <p:txBody>
          <a:bodyPr wrap="square">
            <a:spAutoFit/>
          </a:bodyPr>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7</a:t>
            </a:r>
            <a:r>
              <a:rPr lang="zh-CN" altLang="en-US" b="1" dirty="0">
                <a:solidFill>
                  <a:schemeClr val="bg1"/>
                </a:solidFill>
              </a:rPr>
              <a:t>月</a:t>
            </a:r>
            <a:r>
              <a:rPr lang="en-US" altLang="zh-CN" b="1" dirty="0">
                <a:solidFill>
                  <a:schemeClr val="bg1"/>
                </a:solidFill>
              </a:rPr>
              <a:t>25</a:t>
            </a:r>
            <a:r>
              <a:rPr lang="zh-CN" altLang="en-US" b="1" dirty="0">
                <a:solidFill>
                  <a:schemeClr val="bg1"/>
                </a:solidFill>
              </a:rPr>
              <a:t>日</a:t>
            </a:r>
            <a:endParaRPr lang="en-US" altLang="zh-CN" b="1" dirty="0">
              <a:solidFill>
                <a:schemeClr val="bg1"/>
              </a:solidFill>
            </a:endParaRPr>
          </a:p>
        </p:txBody>
      </p:sp>
      <p:sp>
        <p:nvSpPr>
          <p:cNvPr id="11" name="文本框 10"/>
          <p:cNvSpPr txBox="1"/>
          <p:nvPr/>
        </p:nvSpPr>
        <p:spPr>
          <a:xfrm>
            <a:off x="1814830" y="5725160"/>
            <a:ext cx="6938010" cy="368300"/>
          </a:xfrm>
          <a:prstGeom prst="rect">
            <a:avLst/>
          </a:prstGeom>
          <a:noFill/>
        </p:spPr>
        <p:txBody>
          <a:bodyPr wrap="square" rtlCol="0">
            <a:spAutoFit/>
          </a:bodyPr>
          <a:p>
            <a:r>
              <a:rPr lang="zh-CN" altLang="en-US">
                <a:solidFill>
                  <a:schemeClr val="bg1"/>
                </a:solidFill>
              </a:rPr>
              <a:t>团队同步申请两项软件著作权并授权，强化技术资产与安全能力。</a:t>
            </a:r>
            <a:endParaRPr lang="zh-CN" altLang="en-US">
              <a:solidFill>
                <a:schemeClr val="bg1"/>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1.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2.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3.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4.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5.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6.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7.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312.4989763779528,&quot;left&quot;:21,&quot;top&quot;:122.75102362204723,&quot;width&quot;:912}"/>
</p:tagLst>
</file>

<file path=ppt/tags/tag25.xml><?xml version="1.0" encoding="utf-8"?>
<p:tagLst xmlns:p="http://schemas.openxmlformats.org/presentationml/2006/main">
  <p:tag name="KSO_WM_DIAGRAM_VIRTUALLY_FRAME" val="{&quot;height&quot;:312.4989763779528,&quot;left&quot;:21,&quot;top&quot;:122.75102362204723,&quot;width&quot;:912}"/>
</p:tagLst>
</file>

<file path=ppt/tags/tag26.xml><?xml version="1.0" encoding="utf-8"?>
<p:tagLst xmlns:p="http://schemas.openxmlformats.org/presentationml/2006/main">
  <p:tag name="KSO_WM_DIAGRAM_VIRTUALLY_FRAME" val="{&quot;height&quot;:312.4989763779528,&quot;left&quot;:21,&quot;top&quot;:122.75102362204723,&quot;width&quot;:912}"/>
</p:tagLst>
</file>

<file path=ppt/tags/tag27.xml><?xml version="1.0" encoding="utf-8"?>
<p:tagLst xmlns:p="http://schemas.openxmlformats.org/presentationml/2006/main">
  <p:tag name="KSO_WM_DIAGRAM_VIRTUALLY_FRAME" val="{&quot;height&quot;:312.4989763779528,&quot;left&quot;:21,&quot;top&quot;:122.75102362204723,&quot;width&quot;:912}"/>
</p:tagLst>
</file>

<file path=ppt/tags/tag28.xml><?xml version="1.0" encoding="utf-8"?>
<p:tagLst xmlns:p="http://schemas.openxmlformats.org/presentationml/2006/main">
  <p:tag name="COMMONDATA" val="eyJoZGlkIjoiNjgzYzU1N2JiNTgxZjkwMjJlYTJlZjA4YTM3NTc1N2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9.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1635</Words>
  <Application>WPS 演示</Application>
  <PresentationFormat>宽屏</PresentationFormat>
  <Paragraphs>130</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汉仪正圆 55简</vt:lpstr>
      <vt:lpstr>Calibri</vt:lpstr>
      <vt:lpstr>汉仪雅酷黑-75J</vt:lpstr>
      <vt:lpstr>汉仪雅酷黑W</vt:lpstr>
      <vt:lpstr>钉钉进步体</vt:lpstr>
      <vt:lpstr>汉仪颜楷简</vt:lpstr>
      <vt:lpstr>阿里巴巴普惠体 B</vt:lpstr>
      <vt:lpstr>汉仪雅酷黑-75J (正文)</vt:lpstr>
      <vt:lpstr>微软雅黑</vt:lpstr>
      <vt:lpstr>Arial Unicode MS</vt:lpstr>
      <vt:lpstr>黑体</vt:lpstr>
      <vt:lpstr>方正仿宋_GB2312</vt:lpstr>
      <vt:lpstr>汉仪雅酷黑简</vt:lpstr>
      <vt:lpstr>汉仪雅酷黑-75J</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WPS_1700788855</cp:lastModifiedBy>
  <cp:revision>499</cp:revision>
  <dcterms:created xsi:type="dcterms:W3CDTF">2022-04-26T03:15:00Z</dcterms:created>
  <dcterms:modified xsi:type="dcterms:W3CDTF">2025-10-07T12:17:19Z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D89170B18E19495C98F3CCCA198DC394</vt:lpwstr>
  </property>
</Properties>
</file>